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25FAB3-06AD-49DC-90BD-4279CB3F8A28}">
  <a:tblStyle styleId="{4025FAB3-06AD-49DC-90BD-4279CB3F8A2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AF9A956-A175-4CBB-A6D9-5A78BC7E3E8D}"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0" name="Google Shape;1280;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1" name="Google Shape;1281;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3" name="Google Shape;1293;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4" name="Google Shape;1294;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2" name="Shape 1302"/>
        <p:cNvGrpSpPr/>
        <p:nvPr/>
      </p:nvGrpSpPr>
      <p:grpSpPr>
        <a:xfrm>
          <a:off x="0" y="0"/>
          <a:ext cx="0" cy="0"/>
          <a:chOff x="0" y="0"/>
          <a:chExt cx="0" cy="0"/>
        </a:xfrm>
      </p:grpSpPr>
      <p:sp>
        <p:nvSpPr>
          <p:cNvPr id="1303" name="Google Shape;1303;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4" name="Google Shape;1304;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5" name="Google Shape;1305;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5" name="Google Shape;1315;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6" name="Google Shape;1316;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2" name="Shape 1322"/>
        <p:cNvGrpSpPr/>
        <p:nvPr/>
      </p:nvGrpSpPr>
      <p:grpSpPr>
        <a:xfrm>
          <a:off x="0" y="0"/>
          <a:ext cx="0" cy="0"/>
          <a:chOff x="0" y="0"/>
          <a:chExt cx="0" cy="0"/>
        </a:xfrm>
      </p:grpSpPr>
      <p:sp>
        <p:nvSpPr>
          <p:cNvPr id="1323" name="Google Shape;132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4" name="Google Shape;132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25" name="Google Shape;132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5" name="Shape 1335"/>
        <p:cNvGrpSpPr/>
        <p:nvPr/>
      </p:nvGrpSpPr>
      <p:grpSpPr>
        <a:xfrm>
          <a:off x="0" y="0"/>
          <a:ext cx="0" cy="0"/>
          <a:chOff x="0" y="0"/>
          <a:chExt cx="0" cy="0"/>
        </a:xfrm>
      </p:grpSpPr>
      <p:sp>
        <p:nvSpPr>
          <p:cNvPr id="1336" name="Google Shape;1336;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7" name="Google Shape;1337;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8" name="Google Shape;1338;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7" name="Google Shape;1347;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8" name="Google Shape;1348;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8" name="Shape 1358"/>
        <p:cNvGrpSpPr/>
        <p:nvPr/>
      </p:nvGrpSpPr>
      <p:grpSpPr>
        <a:xfrm>
          <a:off x="0" y="0"/>
          <a:ext cx="0" cy="0"/>
          <a:chOff x="0" y="0"/>
          <a:chExt cx="0" cy="0"/>
        </a:xfrm>
      </p:grpSpPr>
      <p:sp>
        <p:nvSpPr>
          <p:cNvPr id="1359" name="Google Shape;1359;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0" name="Google Shape;1360;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1" name="Google Shape;1361;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49" name="Google Shape;1249;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0" name="Google Shape;1250;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2" name="Shape 1262"/>
        <p:cNvGrpSpPr/>
        <p:nvPr/>
      </p:nvGrpSpPr>
      <p:grpSpPr>
        <a:xfrm>
          <a:off x="0" y="0"/>
          <a:ext cx="0" cy="0"/>
          <a:chOff x="0" y="0"/>
          <a:chExt cx="0" cy="0"/>
        </a:xfrm>
      </p:grpSpPr>
      <p:sp>
        <p:nvSpPr>
          <p:cNvPr id="1263" name="Google Shape;1263;g39b4a2bbb34_0_166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4" name="Google Shape;1264;g39b4a2bbb34_0_166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65" name="Google Shape;1265;g39b4a2bbb34_0_166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1.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6.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3.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6.png"/><Relationship Id="rId2" Type="http://schemas.openxmlformats.org/officeDocument/2006/relationships/image" Target="../media/image1.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4.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6.png"/><Relationship Id="rId2" Type="http://schemas.openxmlformats.org/officeDocument/2006/relationships/image" Target="../media/image1.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5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5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32.png"/><Relationship Id="rId4" Type="http://schemas.openxmlformats.org/officeDocument/2006/relationships/hyperlink" Target="https://healthplan.crestnerhealth.com/wellness/nutrition/pregnancy-and-your-die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obgyn/management/smoking-and-pregnancy" TargetMode="External"/><Relationship Id="rId4" Type="http://schemas.openxmlformats.org/officeDocument/2006/relationships/hyperlink" Target="https://healthplan.crestnerhealth.com/obgyn/management/smoking-and-pregnancy?language_content_entity=es" TargetMode="External"/><Relationship Id="rId5" Type="http://schemas.openxmlformats.org/officeDocument/2006/relationships/hyperlink" Target="https://healthplan.crestnerhealth.com/wellness/fitness/exercise-during-pregnancy-0" TargetMode="External"/><Relationship Id="rId6" Type="http://schemas.openxmlformats.org/officeDocument/2006/relationships/hyperlink" Target="https://healthplan.crestnerhealth.com/wellness/fitness/exercise-during-pregnancy-0?language_content_entity=es" TargetMode="External"/><Relationship Id="rId7"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4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5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2.png"/><Relationship Id="rId8"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5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28.png"/><Relationship Id="rId5"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2.png"/><Relationship Id="rId8"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3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obgyn/related-conditions/complications-pregnancy" TargetMode="External"/><Relationship Id="rId4" Type="http://schemas.openxmlformats.org/officeDocument/2006/relationships/hyperlink" Target="https://healthplan.crestnerhealth.com/obgyn/related-conditions/complications-pregnancy?language_content_entity=es" TargetMode="External"/><Relationship Id="rId9" Type="http://schemas.openxmlformats.org/officeDocument/2006/relationships/image" Target="../media/image34.png"/><Relationship Id="rId5" Type="http://schemas.openxmlformats.org/officeDocument/2006/relationships/hyperlink" Target="https://healthplan.crestnerhealth.com/wellness/healthy-living/work-and-pregnancy" TargetMode="External"/><Relationship Id="rId6" Type="http://schemas.openxmlformats.org/officeDocument/2006/relationships/hyperlink" Target="https://healthplan.crestnerhealth.com/wellness/healthy-living/work-and-pregnancy?language_content_entity=es" TargetMode="External"/><Relationship Id="rId7" Type="http://schemas.openxmlformats.org/officeDocument/2006/relationships/hyperlink" Target="https://healthplan.crestnerhealth.com/obgyn/related-conditions/pregnancy-and-heartburn" TargetMode="External"/><Relationship Id="rId8" Type="http://schemas.openxmlformats.org/officeDocument/2006/relationships/hyperlink" Target="https://healthplan.crestnerhealth.com/obgyn/related-conditions/pregnancy-and-heartburn?language_content_entity=es" TargetMode="External"/><Relationship Id="rId11" Type="http://schemas.openxmlformats.org/officeDocument/2006/relationships/image" Target="../media/image37.png"/><Relationship Id="rId10" Type="http://schemas.openxmlformats.org/officeDocument/2006/relationships/image" Target="../media/image30.png"/><Relationship Id="rId12" Type="http://schemas.openxmlformats.org/officeDocument/2006/relationships/image" Target="../media/image3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3.jpg"/><Relationship Id="rId7" Type="http://schemas.openxmlformats.org/officeDocument/2006/relationships/image" Target="../media/image38.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45.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image" Target="../media/image46.png"/><Relationship Id="rId12"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36.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42.png"/><Relationship Id="rId10" Type="http://schemas.openxmlformats.org/officeDocument/2006/relationships/image" Target="../media/image39.png"/><Relationship Id="rId12"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obgyn/management/bathing-and-skin-care-newborn" TargetMode="External"/><Relationship Id="rId4" Type="http://schemas.openxmlformats.org/officeDocument/2006/relationships/hyperlink" Target="https://healthplan.crestnerhealth.com/obgyn/management/bathing-and-skin-care-newborn?language_content_entity=es" TargetMode="External"/><Relationship Id="rId9" Type="http://schemas.openxmlformats.org/officeDocument/2006/relationships/image" Target="../media/image51.png"/><Relationship Id="rId5" Type="http://schemas.openxmlformats.org/officeDocument/2006/relationships/hyperlink" Target="https://healthplan.crestnerhealth.com/wellness/understanding-healthcare/basics-about-your-newborn-babys-body" TargetMode="External"/><Relationship Id="rId6" Type="http://schemas.openxmlformats.org/officeDocument/2006/relationships/hyperlink" Target="https://healthplan.crestnerhealth.com/obgyn/management/how-comfort-crying-baby" TargetMode="External"/><Relationship Id="rId7" Type="http://schemas.openxmlformats.org/officeDocument/2006/relationships/hyperlink" Target="https://healthplan.crestnerhealth.com/wellness/healthy-living/newborn-sleep-patterns" TargetMode="External"/><Relationship Id="rId8" Type="http://schemas.openxmlformats.org/officeDocument/2006/relationships/hyperlink" Target="https://healthplan.crestnerhealth.com/wellness/healthy-living/newborn-sleep-patterns?language_content_entity=es" TargetMode="External"/><Relationship Id="rId11" Type="http://schemas.openxmlformats.org/officeDocument/2006/relationships/image" Target="../media/image48.png"/><Relationship Id="rId10" Type="http://schemas.openxmlformats.org/officeDocument/2006/relationships/image" Target="../media/image44.png"/><Relationship Id="rId13" Type="http://schemas.openxmlformats.org/officeDocument/2006/relationships/image" Target="../media/image46.png"/><Relationship Id="rId12"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56" name="Google Shape;1156;p123" title="GettyImages-815573622.jpg"/>
          <p:cNvPicPr preferRelativeResize="0"/>
          <p:nvPr/>
        </p:nvPicPr>
        <p:blipFill rotWithShape="1">
          <a:blip r:embed="rId4">
            <a:alphaModFix/>
          </a:blip>
          <a:srcRect b="-17442" l="-2522" r="25622" t="2008"/>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Prenatal and </a:t>
            </a:r>
            <a:br>
              <a:rPr lang="en-US"/>
            </a:br>
            <a:r>
              <a:rPr lang="en-US"/>
              <a:t>Newborn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pic>
        <p:nvPicPr>
          <p:cNvPr id="1283" name="Google Shape;1283;p132" title="GettyImages-1306013900.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1284" name="Google Shape;1284;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5" name="Google Shape;1285;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86" name="Google Shape;1286;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87" name="Google Shape;1287;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prenatal and newborn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88" name="Google Shape;1288;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89" name="Google Shape;1289;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0" name="Google Shape;1290;p132"/>
          <p:cNvSpPr txBox="1"/>
          <p:nvPr/>
        </p:nvSpPr>
        <p:spPr>
          <a:xfrm>
            <a:off x="6337825" y="3588875"/>
            <a:ext cx="26151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Prenatal and newborn health-related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Trimester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Gestation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Postpartum</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Ultrasound</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Preeclampsia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Prematurity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Breastfeeding</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5" name="Shape 1295"/>
        <p:cNvGrpSpPr/>
        <p:nvPr/>
      </p:nvGrpSpPr>
      <p:grpSpPr>
        <a:xfrm>
          <a:off x="0" y="0"/>
          <a:ext cx="0" cy="0"/>
          <a:chOff x="0" y="0"/>
          <a:chExt cx="0" cy="0"/>
        </a:xfrm>
      </p:grpSpPr>
      <p:sp>
        <p:nvSpPr>
          <p:cNvPr id="1296" name="Google Shape;1296;p133"/>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97" name="Google Shape;1297;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98" name="Google Shape;1298;p133"/>
          <p:cNvGrpSpPr/>
          <p:nvPr/>
        </p:nvGrpSpPr>
        <p:grpSpPr>
          <a:xfrm>
            <a:off x="10219200" y="2637025"/>
            <a:ext cx="681600" cy="681600"/>
            <a:chOff x="10294125" y="1691525"/>
            <a:chExt cx="681600" cy="681600"/>
          </a:xfrm>
        </p:grpSpPr>
        <p:sp>
          <p:nvSpPr>
            <p:cNvPr id="1299" name="Google Shape;1299;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0" name="Google Shape;1300;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1" name="Google Shape;1301;p133"/>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4 keys to a healthy pregnancy</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Pregnancy shifts your whole routine: how you eat, how you move, how you rest. Supporting your body through these changes can help you feel your best—and give your little one a strong start in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Get your nutrients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fuel your baby’s growth, build most meals around: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Fruits and vegetables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Whole grains (such as oats, quinoa, and brown rice)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Dairy products (such as low-fat milk, yogurt, and cheese)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Protein foods (such as lean meats and beans)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doctor may also recommend a prenatal vitamin. It’s also worth asking how many calories you should aim for each trimester.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Healthy food choices = double the payoff. Here’s how to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make every bite count</a:t>
            </a:r>
            <a:r>
              <a:rPr i="1" lang="en-US" sz="1200">
                <a:solidFill>
                  <a:srgbClr val="000000"/>
                </a:solidFill>
                <a:latin typeface="Plus Jakarta Sans"/>
                <a:ea typeface="Plus Jakarta Sans"/>
                <a:cs typeface="Plus Jakarta Sans"/>
                <a:sym typeface="Plus Jakarta Sans"/>
              </a:rPr>
              <a:t> when you’re pregnant.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Rethink your drink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Hydration plays a big role in how you feel each day, especially if you’re dealing with constipation. Getting 8 to 12 glasses of water daily can make a real difference.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think twice about beverages that contain: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Caffeine: </a:t>
            </a:r>
            <a:r>
              <a:rPr lang="en-US" sz="1200">
                <a:solidFill>
                  <a:srgbClr val="000000"/>
                </a:solidFill>
                <a:latin typeface="Plus Jakarta Sans"/>
                <a:ea typeface="Plus Jakarta Sans"/>
                <a:cs typeface="Plus Jakarta Sans"/>
                <a:sym typeface="Plus Jakarta Sans"/>
              </a:rPr>
              <a:t>At higher levels, caffeine may increase the risk for miscarriage. Your doctor might suggest a limit of 200 milligrams per day (about the amount in a 12-ounce cup of coffee).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Alcohol: </a:t>
            </a:r>
            <a:r>
              <a:rPr lang="en-US" sz="1200">
                <a:solidFill>
                  <a:srgbClr val="000000"/>
                </a:solidFill>
                <a:latin typeface="Plus Jakarta Sans"/>
                <a:ea typeface="Plus Jakarta Sans"/>
                <a:cs typeface="Plus Jakarta Sans"/>
                <a:sym typeface="Plus Jakarta Sans"/>
              </a:rPr>
              <a:t>Even small amounts can raise the risk for long-term developmental problems. It’s important to avoid alcohol completely during pregnancy.</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sp>
        <p:nvSpPr>
          <p:cNvPr id="1307" name="Google Shape;1307;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08" name="Google Shape;1308;p134"/>
          <p:cNvSpPr txBox="1"/>
          <p:nvPr>
            <p:ph idx="2" type="body"/>
          </p:nvPr>
        </p:nvSpPr>
        <p:spPr>
          <a:xfrm>
            <a:off x="741375" y="1309825"/>
            <a:ext cx="8824200" cy="5356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What you drink matters, and so does the air you breathe.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Learn why</a:t>
            </a:r>
            <a:r>
              <a:rPr i="1" lang="en-US" sz="1200">
                <a:solidFill>
                  <a:srgbClr val="000000"/>
                </a:solidFill>
                <a:latin typeface="Plus Jakarta Sans"/>
                <a:ea typeface="Plus Jakarta Sans"/>
                <a:cs typeface="Plus Jakarta Sans"/>
                <a:sym typeface="Plus Jakarta Sans"/>
              </a:rPr>
              <a:t> staying away from smoking and secondhand smoke is a key part of a healthy pregnancy.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Be physically active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Staying active can ease back pain, support healthy weight gain, and boost energy. Most people are encouraged to get at least 150 minutes of moderate exercise every week. Your doctor can help you choose which activities are right for you, but many pregnant women enjoy: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Walking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Swimming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Stationary cycling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Water aerobics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Prenatal yoga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body is changing fast, and your workouts should change with it.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Watch this short video</a:t>
            </a:r>
            <a:r>
              <a:rPr i="1" lang="en-US" sz="1200">
                <a:solidFill>
                  <a:srgbClr val="000000"/>
                </a:solidFill>
                <a:latin typeface="Plus Jakarta Sans"/>
                <a:ea typeface="Plus Jakarta Sans"/>
                <a:cs typeface="Plus Jakarta Sans"/>
                <a:sym typeface="Plus Jakarta Sans"/>
              </a:rPr>
              <a:t> for safe ways to stay active—and the signs that mean it’s time to slow down. (Also available in </a:t>
            </a:r>
            <a:r>
              <a:rPr i="1" lang="en-US" sz="12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Make sleep a priority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Good sleep helps your body stay steady through all the changes of pregnancy. It also supports a lower risk for complications or premature birth.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make nights more comfortable, try drinking most of your fluids earlier in the day to cut down on late-night bathroom trips. Avoid rich or spicy foods close to bedtime if they tend to trigger heartburn. And feel free to experiment with extra pillows or new sleep positions. Many people find that lying on their left side with knees bent and a pillow between them works well.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By putting your own health first during pregnancy, you’re looking out for your baby, too.</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09" name="Google Shape;1309;p134"/>
          <p:cNvGrpSpPr/>
          <p:nvPr/>
        </p:nvGrpSpPr>
        <p:grpSpPr>
          <a:xfrm>
            <a:off x="10452625" y="2411775"/>
            <a:ext cx="681600" cy="681600"/>
            <a:chOff x="10294125" y="2443000"/>
            <a:chExt cx="681600" cy="681600"/>
          </a:xfrm>
        </p:grpSpPr>
        <p:sp>
          <p:nvSpPr>
            <p:cNvPr id="1310" name="Google Shape;1310;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1" name="Google Shape;1311;p134"/>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1312" name="Google Shape;1312;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135"/>
          <p:cNvSpPr txBox="1"/>
          <p:nvPr>
            <p:ph type="title"/>
          </p:nvPr>
        </p:nvSpPr>
        <p:spPr>
          <a:xfrm>
            <a:off x="740675" y="494575"/>
            <a:ext cx="10617900" cy="1398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Prenatal and newborn health</a:t>
            </a:r>
            <a:br>
              <a:rPr lang="en-US"/>
            </a:br>
            <a:r>
              <a:rPr lang="en-US"/>
              <a:t>infographics</a:t>
            </a:r>
            <a:endParaRPr/>
          </a:p>
        </p:txBody>
      </p:sp>
      <p:sp>
        <p:nvSpPr>
          <p:cNvPr id="1319" name="Google Shape;1319;p135"/>
          <p:cNvSpPr txBox="1"/>
          <p:nvPr>
            <p:ph idx="2"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prenatal and newborn health.</a:t>
            </a:r>
            <a:endParaRPr/>
          </a:p>
        </p:txBody>
      </p:sp>
      <p:sp>
        <p:nvSpPr>
          <p:cNvPr id="1320" name="Google Shape;1320;p135"/>
          <p:cNvSpPr txBox="1"/>
          <p:nvPr>
            <p:ph idx="1"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6 Healthy Things to Do When You're Pregnant</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Baby Care 101</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1321" name="Google Shape;1321;p135"/>
          <p:cNvPicPr preferRelativeResize="0"/>
          <p:nvPr/>
        </p:nvPicPr>
        <p:blipFill rotWithShape="1">
          <a:blip r:embed="rId3">
            <a:alphaModFix/>
          </a:blip>
          <a:srcRect b="47685" l="0" r="0" t="0"/>
          <a:stretch/>
        </p:blipFill>
        <p:spPr>
          <a:xfrm>
            <a:off x="5965775" y="1846150"/>
            <a:ext cx="5054775" cy="3435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6" name="Shape 1326"/>
        <p:cNvGrpSpPr/>
        <p:nvPr/>
      </p:nvGrpSpPr>
      <p:grpSpPr>
        <a:xfrm>
          <a:off x="0" y="0"/>
          <a:ext cx="0" cy="0"/>
          <a:chOff x="0" y="0"/>
          <a:chExt cx="0" cy="0"/>
        </a:xfrm>
      </p:grpSpPr>
      <p:pic>
        <p:nvPicPr>
          <p:cNvPr id="1327" name="Google Shape;1327;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28" name="Google Shape;1328;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29" name="Google Shape;1329;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0" name="Google Shape;1330;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1" name="Google Shape;1331;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2" name="Google Shape;1332;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33" name="Google Shape;1333;p136"/>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34" name="Google Shape;1334;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9" name="Shape 1339"/>
        <p:cNvGrpSpPr/>
        <p:nvPr/>
      </p:nvGrpSpPr>
      <p:grpSpPr>
        <a:xfrm>
          <a:off x="0" y="0"/>
          <a:ext cx="0" cy="0"/>
          <a:chOff x="0" y="0"/>
          <a:chExt cx="0" cy="0"/>
        </a:xfrm>
      </p:grpSpPr>
      <p:sp>
        <p:nvSpPr>
          <p:cNvPr id="1340" name="Google Shape;1340;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1" name="Google Shape;1341;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2" name="Google Shape;1342;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43" name="Google Shape;1343;p137" title="Screenshot 2025-10-20 130634.png"/>
          <p:cNvPicPr preferRelativeResize="0"/>
          <p:nvPr>
            <p:ph idx="3" type="pic"/>
          </p:nvPr>
        </p:nvPicPr>
        <p:blipFill rotWithShape="1">
          <a:blip r:embed="rId3">
            <a:alphaModFix/>
          </a:blip>
          <a:srcRect b="3831" l="0" r="0" t="3831"/>
          <a:stretch/>
        </p:blipFill>
        <p:spPr>
          <a:xfrm>
            <a:off x="5976150" y="1872375"/>
            <a:ext cx="5027699" cy="3261900"/>
          </a:xfrm>
          <a:prstGeom prst="rect">
            <a:avLst/>
          </a:prstGeom>
        </p:spPr>
      </p:pic>
      <p:sp>
        <p:nvSpPr>
          <p:cNvPr id="1344" name="Google Shape;1344;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9" name="Shape 1349"/>
        <p:cNvGrpSpPr/>
        <p:nvPr/>
      </p:nvGrpSpPr>
      <p:grpSpPr>
        <a:xfrm>
          <a:off x="0" y="0"/>
          <a:ext cx="0" cy="0"/>
          <a:chOff x="0" y="0"/>
          <a:chExt cx="0" cy="0"/>
        </a:xfrm>
      </p:grpSpPr>
      <p:sp>
        <p:nvSpPr>
          <p:cNvPr id="1350" name="Google Shape;1350;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1" name="Google Shape;1351;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2" name="Google Shape;1352;p138"/>
          <p:cNvSpPr txBox="1"/>
          <p:nvPr>
            <p:ph idx="4"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Smart Health Care Consumers</a:t>
            </a:r>
            <a:endParaRPr/>
          </a:p>
        </p:txBody>
      </p:sp>
      <p:sp>
        <p:nvSpPr>
          <p:cNvPr id="1353" name="Google Shape;1353;p138"/>
          <p:cNvSpPr txBox="1"/>
          <p:nvPr>
            <p:ph idx="6"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1354" name="Google Shape;1354;p138"/>
          <p:cNvSpPr txBox="1"/>
          <p:nvPr>
            <p:ph idx="6"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1355" name="Google Shape;1355;p138"/>
          <p:cNvSpPr txBox="1"/>
          <p:nvPr>
            <p:ph idx="6"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1356" name="Google Shape;1356;p138"/>
          <p:cNvSpPr txBox="1"/>
          <p:nvPr>
            <p:ph idx="4"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Newborn/</a:t>
            </a:r>
            <a:br>
              <a:rPr b="1" lang="en-US" sz="1350">
                <a:solidFill>
                  <a:srgbClr val="3C4043"/>
                </a:solidFill>
                <a:highlight>
                  <a:schemeClr val="lt2"/>
                </a:highlight>
                <a:latin typeface="Plus Jakarta Sans"/>
                <a:ea typeface="Plus Jakarta Sans"/>
                <a:cs typeface="Plus Jakarta Sans"/>
                <a:sym typeface="Plus Jakarta Sans"/>
              </a:rPr>
            </a:br>
            <a:r>
              <a:rPr b="1" lang="en-US" sz="1350">
                <a:solidFill>
                  <a:srgbClr val="3C4043"/>
                </a:solidFill>
                <a:highlight>
                  <a:schemeClr val="lt2"/>
                </a:highlight>
                <a:latin typeface="Plus Jakarta Sans"/>
                <a:ea typeface="Plus Jakarta Sans"/>
                <a:cs typeface="Plus Jakarta Sans"/>
                <a:sym typeface="Plus Jakarta Sans"/>
              </a:rPr>
              <a:t>Prenatal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57" name="Google Shape;1357;p138"/>
          <p:cNvSpPr txBox="1"/>
          <p:nvPr>
            <p:ph idx="4"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latin typeface="Plus Jakarta Sans"/>
                <a:ea typeface="Plus Jakarta Sans"/>
                <a:cs typeface="Plus Jakarta Sans"/>
                <a:sym typeface="Plus Jakarta Sans"/>
              </a:rPr>
              <a:t>Heart Disease</a:t>
            </a:r>
            <a:endParaRPr b="1" sz="1350">
              <a:solidFill>
                <a:srgbClr val="3C404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2" name="Shape 1362"/>
        <p:cNvGrpSpPr/>
        <p:nvPr/>
      </p:nvGrpSpPr>
      <p:grpSpPr>
        <a:xfrm>
          <a:off x="0" y="0"/>
          <a:ext cx="0" cy="0"/>
          <a:chOff x="0" y="0"/>
          <a:chExt cx="0" cy="0"/>
        </a:xfrm>
      </p:grpSpPr>
      <p:sp>
        <p:nvSpPr>
          <p:cNvPr id="1363" name="Google Shape;1363;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64" name="Google Shape;1364;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65" name="Google Shape;1365;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66" name="Google Shape;1366;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67" name="Google Shape;1367;p139"/>
          <p:cNvGrpSpPr/>
          <p:nvPr/>
        </p:nvGrpSpPr>
        <p:grpSpPr>
          <a:xfrm>
            <a:off x="9827386" y="823733"/>
            <a:ext cx="612622" cy="612000"/>
            <a:chOff x="10134200" y="974025"/>
            <a:chExt cx="681600" cy="612000"/>
          </a:xfrm>
        </p:grpSpPr>
        <p:sp>
          <p:nvSpPr>
            <p:cNvPr id="1368" name="Google Shape;1368;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69" name="Google Shape;1369;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0" name="Google Shape;1370;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1" name="Google Shape;1371;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2" name="Google Shape;1372;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73" name="Google Shape;1373;p139"/>
          <p:cNvGraphicFramePr/>
          <p:nvPr/>
        </p:nvGraphicFramePr>
        <p:xfrm>
          <a:off x="7463850" y="3084269"/>
          <a:ext cx="3000000" cy="3000000"/>
        </p:xfrm>
        <a:graphic>
          <a:graphicData uri="http://schemas.openxmlformats.org/drawingml/2006/table">
            <a:tbl>
              <a:tblPr>
                <a:noFill/>
                <a:tableStyleId>{4025FAB3-06AD-49DC-90BD-4279CB3F8A28}</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4633.jpg"/>
          <p:cNvPicPr preferRelativeResize="0"/>
          <p:nvPr>
            <p:ph idx="2" type="pic"/>
          </p:nvPr>
        </p:nvPicPr>
        <p:blipFill rotWithShape="1">
          <a:blip r:embed="rId3">
            <a:alphaModFix/>
          </a:blip>
          <a:srcRect b="-8536" l="2253" r="2262" t="-2181"/>
          <a:stretch/>
        </p:blipFill>
        <p:spPr>
          <a:xfrm>
            <a:off x="8106525" y="1284975"/>
            <a:ext cx="2124300" cy="45489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prenatal and newborn health.</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prenatal and newborn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Prenatal and Newborn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{4025FAB3-06AD-49DC-90BD-4279CB3F8A28}</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Navigating pregnancy</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{EAF9A956-A175-4CBB-A6D9-5A78BC7E3E8D}</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isn’t always predictable. Get familiar with signs that deserve your quick attention, so you can act early if something feels off.</a:t>
                      </a:r>
                      <a:endParaRPr i="1"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https://healthplan.crestnerhealth.com/obgyn/related-conditions/complications-pregnancy</a:t>
                      </a:r>
                      <a:r>
                        <a:rPr lang="en-US" sz="1200">
                          <a:latin typeface="Times New Roman"/>
                          <a:ea typeface="Times New Roman"/>
                          <a:cs typeface="Times New Roman"/>
                          <a:sym typeface="Times New Roman"/>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https://healthplan.crestnerhealth.com/obgyn/related-conditions/complications-pregnancy?language_content_entity=es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Growing a whole human while answering emails? That’s a skill. Get tips that help you juggle the job without pushing your body past its limit.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https://healthplan.crestnerhealth.com/wellness/healthy-living/work-and-pregnancy</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6"/>
                        </a:rPr>
                        <a:t>https://healthplan.crestnerhealth.com/wellness/healthy-living/work-and-pregnancy?language_content_entity=es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comes with plenty of surprises, but a burning chest shouldn’t be one of them. Here’s how to cool the flames and take heartburn out of your 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https://healthplan.crestnerhealth.com/obgyn/related-conditions/pregnancy-and-heartburn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https://healthplan.crestnerhealth.com/obgyn/related-conditions/pregnancy-and-heartburn?language_content_entity=es</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regnant person with her hands on her belly&#10;&#10;AI-generated content may be incorrect." id="1223" name="Google Shape;1223;p128"/>
          <p:cNvPicPr preferRelativeResize="0"/>
          <p:nvPr/>
        </p:nvPicPr>
        <p:blipFill>
          <a:blip r:embed="rId9">
            <a:alphaModFix/>
          </a:blip>
          <a:stretch>
            <a:fillRect/>
          </a:stretch>
        </p:blipFill>
        <p:spPr>
          <a:xfrm>
            <a:off x="8023775" y="1251975"/>
            <a:ext cx="1843338" cy="1239975"/>
          </a:xfrm>
          <a:prstGeom prst="rect">
            <a:avLst/>
          </a:prstGeom>
          <a:noFill/>
          <a:ln>
            <a:noFill/>
          </a:ln>
        </p:spPr>
      </p:pic>
      <p:pic>
        <p:nvPicPr>
          <p:cNvPr descr="A pregnant person in a yellow head scarf working on a computer&#10;&#10;AI-generated content may be incorrect." id="1224" name="Google Shape;1224;p128"/>
          <p:cNvPicPr preferRelativeResize="0"/>
          <p:nvPr/>
        </p:nvPicPr>
        <p:blipFill>
          <a:blip r:embed="rId10">
            <a:alphaModFix/>
          </a:blip>
          <a:stretch>
            <a:fillRect/>
          </a:stretch>
        </p:blipFill>
        <p:spPr>
          <a:xfrm>
            <a:off x="8023775" y="3093979"/>
            <a:ext cx="1843350" cy="1255471"/>
          </a:xfrm>
          <a:prstGeom prst="rect">
            <a:avLst/>
          </a:prstGeom>
          <a:noFill/>
          <a:ln>
            <a:noFill/>
          </a:ln>
        </p:spPr>
      </p:pic>
      <p:pic>
        <p:nvPicPr>
          <p:cNvPr descr="A pregnant person lying on a couch&#10;&#10;AI-generated content may be incorrect." id="1225" name="Google Shape;1225;p128"/>
          <p:cNvPicPr preferRelativeResize="0"/>
          <p:nvPr/>
        </p:nvPicPr>
        <p:blipFill>
          <a:blip r:embed="rId11">
            <a:alphaModFix/>
          </a:blip>
          <a:stretch>
            <a:fillRect/>
          </a:stretch>
        </p:blipFill>
        <p:spPr>
          <a:xfrm>
            <a:off x="7999550" y="4782241"/>
            <a:ext cx="1891800" cy="1240446"/>
          </a:xfrm>
          <a:prstGeom prst="rect">
            <a:avLst/>
          </a:prstGeom>
          <a:noFill/>
          <a:ln>
            <a:noFill/>
          </a:ln>
        </p:spPr>
      </p:pic>
      <p:sp>
        <p:nvSpPr>
          <p:cNvPr id="1226" name="Google Shape;1226;p128"/>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7" name="Google Shape;1227;p128"/>
          <p:cNvGrpSpPr/>
          <p:nvPr/>
        </p:nvGrpSpPr>
        <p:grpSpPr>
          <a:xfrm>
            <a:off x="10752600" y="2730513"/>
            <a:ext cx="681600" cy="681600"/>
            <a:chOff x="10294125" y="1691525"/>
            <a:chExt cx="681600" cy="681600"/>
          </a:xfrm>
        </p:grpSpPr>
        <p:sp>
          <p:nvSpPr>
            <p:cNvPr id="1228" name="Google Shape;1228;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9" name="Google Shape;1229;p128"/>
            <p:cNvPicPr preferRelativeResize="0"/>
            <p:nvPr/>
          </p:nvPicPr>
          <p:blipFill>
            <a:blip r:embed="rId12">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{EAF9A956-A175-4CBB-A6D9-5A78BC7E3E8D}</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Postpartum care</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{EAF9A956-A175-4CBB-A6D9-5A78BC7E3E8D}</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sp>
        <p:nvSpPr>
          <p:cNvPr id="1243" name="Google Shape;1243;p129"/>
          <p:cNvSpPr txBox="1"/>
          <p:nvPr/>
        </p:nvSpPr>
        <p:spPr>
          <a:xfrm>
            <a:off x="10119590" y="29752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4" name="Google Shape;1244;p129"/>
          <p:cNvGrpSpPr/>
          <p:nvPr/>
        </p:nvGrpSpPr>
        <p:grpSpPr>
          <a:xfrm>
            <a:off x="10815004" y="2117088"/>
            <a:ext cx="681600" cy="681600"/>
            <a:chOff x="10294125" y="2443000"/>
            <a:chExt cx="681600" cy="681600"/>
          </a:xfrm>
        </p:grpSpPr>
        <p:sp>
          <p:nvSpPr>
            <p:cNvPr id="1245" name="Google Shape;1245;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6" name="Google Shape;1246;p129"/>
            <p:cNvPicPr preferRelativeResize="0"/>
            <p:nvPr/>
          </p:nvPicPr>
          <p:blipFill>
            <a:blip r:embed="rId13">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graphicFrame>
        <p:nvGraphicFramePr>
          <p:cNvPr id="1252" name="Google Shape;1252;p130"/>
          <p:cNvGraphicFramePr/>
          <p:nvPr/>
        </p:nvGraphicFramePr>
        <p:xfrm>
          <a:off x="414288" y="647538"/>
          <a:ext cx="3000000" cy="3000000"/>
        </p:xfrm>
        <a:graphic>
          <a:graphicData uri="http://schemas.openxmlformats.org/drawingml/2006/table">
            <a:tbl>
              <a:tblPr>
                <a:noFill/>
                <a:tableStyleId>{EAF9A956-A175-4CBB-A6D9-5A78BC7E3E8D}</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3" name="Google Shape;1253;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Labor and delivery</a:t>
            </a:r>
            <a:endParaRPr/>
          </a:p>
        </p:txBody>
      </p:sp>
      <p:sp>
        <p:nvSpPr>
          <p:cNvPr id="1254" name="Google Shape;1254;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5" name="Google Shape;1255;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56" name="Google Shape;1256;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57" name="Google Shape;1257;p130"/>
          <p:cNvPicPr preferRelativeResize="0"/>
          <p:nvPr/>
        </p:nvPicPr>
        <p:blipFill>
          <a:blip r:embed="rId11">
            <a:alphaModFix/>
          </a:blip>
          <a:stretch>
            <a:fillRect/>
          </a:stretch>
        </p:blipFill>
        <p:spPr>
          <a:xfrm>
            <a:off x="8003319" y="4896375"/>
            <a:ext cx="1888050" cy="1247375"/>
          </a:xfrm>
          <a:prstGeom prst="rect">
            <a:avLst/>
          </a:prstGeom>
          <a:noFill/>
          <a:ln>
            <a:noFill/>
          </a:ln>
        </p:spPr>
      </p:pic>
      <p:sp>
        <p:nvSpPr>
          <p:cNvPr id="1258" name="Google Shape;1258;p130"/>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59" name="Google Shape;1259;p130"/>
          <p:cNvGrpSpPr/>
          <p:nvPr/>
        </p:nvGrpSpPr>
        <p:grpSpPr>
          <a:xfrm>
            <a:off x="10752600" y="2730513"/>
            <a:ext cx="681600" cy="681600"/>
            <a:chOff x="10294125" y="1691525"/>
            <a:chExt cx="681600" cy="681600"/>
          </a:xfrm>
        </p:grpSpPr>
        <p:sp>
          <p:nvSpPr>
            <p:cNvPr id="1260" name="Google Shape;1260;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1" name="Google Shape;1261;p130"/>
            <p:cNvPicPr preferRelativeResize="0"/>
            <p:nvPr/>
          </p:nvPicPr>
          <p:blipFill>
            <a:blip r:embed="rId12">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6" name="Shape 1266"/>
        <p:cNvGrpSpPr/>
        <p:nvPr/>
      </p:nvGrpSpPr>
      <p:grpSpPr>
        <a:xfrm>
          <a:off x="0" y="0"/>
          <a:ext cx="0" cy="0"/>
          <a:chOff x="0" y="0"/>
          <a:chExt cx="0" cy="0"/>
        </a:xfrm>
      </p:grpSpPr>
      <p:sp>
        <p:nvSpPr>
          <p:cNvPr id="1267" name="Google Shape;1267;p131"/>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Bringing baby home</a:t>
            </a:r>
            <a:endParaRPr/>
          </a:p>
        </p:txBody>
      </p:sp>
      <p:graphicFrame>
        <p:nvGraphicFramePr>
          <p:cNvPr id="1268" name="Google Shape;1268;p131"/>
          <p:cNvGraphicFramePr/>
          <p:nvPr/>
        </p:nvGraphicFramePr>
        <p:xfrm>
          <a:off x="263701" y="727988"/>
          <a:ext cx="3000000" cy="3000000"/>
        </p:xfrm>
        <a:graphic>
          <a:graphicData uri="http://schemas.openxmlformats.org/drawingml/2006/table">
            <a:tbl>
              <a:tblPr>
                <a:noFill/>
                <a:tableStyleId>{EAF9A956-A175-4CBB-A6D9-5A78BC7E3E8D}</a:tableStyleId>
              </a:tblPr>
              <a:tblGrid>
                <a:gridCol w="4376600"/>
                <a:gridCol w="3897200"/>
                <a:gridCol w="2322025"/>
              </a:tblGrid>
              <a:tr h="415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4186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Snuggly-soft skin needs super soft care. Here’s how to keep your newborn clean and comfortable.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https://healthplan.crestnerhealth.com/obgyn/management/bathing-and-skin-care-newborn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https://healthplan.crestnerhealth.com/obgyn/management/bathing-and-skin-care-newborn?language_content_entity=es</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204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curled-up legs to clenched fists, newborns have their own way of being in the world. Learn what to expect and when to check in with your provider.</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https://healthplan.crestnerhealth.com/wellness/understanding-healthcare/basics-about-your-newborn-babys-body</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1789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Crying is a baby’s language, but hearing it nonstop can feel like a lot. Click here for tricks that help you soothe your little one (and stay calm yourself).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https://healthplan.crestnerhealth.com/obgyn/management/how-comfort-crying-baby</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4408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baby’s sleep schedule feels like a moving target, you’re in good company. Get the lowdown on what early sleep patterns—or lack thereof—tend to look like.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https://healthplan.crestnerhealth.com/wellness/healthy-living/newborn-sleep-patterns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https://healthplan.crestnerhealth.com/wellness/healthy-living/newborn-sleep-patterns?language_content_entity=es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69" name="Google Shape;1269;p131"/>
          <p:cNvSpPr txBox="1"/>
          <p:nvPr/>
        </p:nvSpPr>
        <p:spPr>
          <a:xfrm>
            <a:off x="95075"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ashing a baby in a tub&#10;&#10;AI-generated content may be incorrect." id="1270" name="Google Shape;1270;p131"/>
          <p:cNvPicPr preferRelativeResize="0"/>
          <p:nvPr/>
        </p:nvPicPr>
        <p:blipFill>
          <a:blip r:embed="rId9">
            <a:alphaModFix/>
          </a:blip>
          <a:stretch>
            <a:fillRect/>
          </a:stretch>
        </p:blipFill>
        <p:spPr>
          <a:xfrm>
            <a:off x="8813025" y="1303700"/>
            <a:ext cx="1520075" cy="1000350"/>
          </a:xfrm>
          <a:prstGeom prst="rect">
            <a:avLst/>
          </a:prstGeom>
          <a:noFill/>
          <a:ln>
            <a:noFill/>
          </a:ln>
        </p:spPr>
      </p:pic>
      <p:pic>
        <p:nvPicPr>
          <p:cNvPr descr="A person and person holding a baby&#10;&#10;AI-generated content may be incorrect." id="1271" name="Google Shape;1271;p131"/>
          <p:cNvPicPr preferRelativeResize="0"/>
          <p:nvPr/>
        </p:nvPicPr>
        <p:blipFill>
          <a:blip r:embed="rId10">
            <a:alphaModFix/>
          </a:blip>
          <a:stretch>
            <a:fillRect/>
          </a:stretch>
        </p:blipFill>
        <p:spPr>
          <a:xfrm>
            <a:off x="8813025" y="2687433"/>
            <a:ext cx="1520075" cy="1008292"/>
          </a:xfrm>
          <a:prstGeom prst="rect">
            <a:avLst/>
          </a:prstGeom>
          <a:noFill/>
          <a:ln>
            <a:noFill/>
          </a:ln>
        </p:spPr>
      </p:pic>
      <p:pic>
        <p:nvPicPr>
          <p:cNvPr descr="A person holding a baby&#10;&#10;AI-generated content may be incorrect." id="1272" name="Google Shape;1272;p131"/>
          <p:cNvPicPr preferRelativeResize="0"/>
          <p:nvPr/>
        </p:nvPicPr>
        <p:blipFill>
          <a:blip r:embed="rId11">
            <a:alphaModFix/>
          </a:blip>
          <a:stretch>
            <a:fillRect/>
          </a:stretch>
        </p:blipFill>
        <p:spPr>
          <a:xfrm>
            <a:off x="8813025" y="3873075"/>
            <a:ext cx="1520075" cy="1013399"/>
          </a:xfrm>
          <a:prstGeom prst="rect">
            <a:avLst/>
          </a:prstGeom>
          <a:noFill/>
          <a:ln>
            <a:noFill/>
          </a:ln>
        </p:spPr>
      </p:pic>
      <p:pic>
        <p:nvPicPr>
          <p:cNvPr descr="A baby sleeping with a hand on the other hand&#10;&#10;AI-generated content may be incorrect." id="1273" name="Google Shape;1273;p131"/>
          <p:cNvPicPr preferRelativeResize="0"/>
          <p:nvPr/>
        </p:nvPicPr>
        <p:blipFill>
          <a:blip r:embed="rId12">
            <a:alphaModFix/>
          </a:blip>
          <a:stretch>
            <a:fillRect/>
          </a:stretch>
        </p:blipFill>
        <p:spPr>
          <a:xfrm>
            <a:off x="8813026" y="5173963"/>
            <a:ext cx="1520075" cy="994043"/>
          </a:xfrm>
          <a:prstGeom prst="rect">
            <a:avLst/>
          </a:prstGeom>
          <a:noFill/>
          <a:ln>
            <a:noFill/>
          </a:ln>
        </p:spPr>
      </p:pic>
      <p:sp>
        <p:nvSpPr>
          <p:cNvPr id="1274" name="Google Shape;1274;p131"/>
          <p:cNvSpPr txBox="1"/>
          <p:nvPr/>
        </p:nvSpPr>
        <p:spPr>
          <a:xfrm>
            <a:off x="10526550" y="3069475"/>
            <a:ext cx="1665600" cy="1179300"/>
          </a:xfrm>
          <a:prstGeom prst="rect">
            <a:avLst/>
          </a:prstGeom>
          <a:noFill/>
          <a:ln>
            <a:noFill/>
          </a:ln>
        </p:spPr>
        <p:txBody>
          <a:bodyPr anchorCtr="0" anchor="t" bIns="72975" lIns="72975" spcFirstLastPara="1" rIns="72975" wrap="square" tIns="72975">
            <a:spAutoFit/>
          </a:bodyPr>
          <a:lstStyle/>
          <a:p>
            <a:pPr indent="0" lvl="0" marL="0" rtl="0" algn="ctr">
              <a:spcBef>
                <a:spcPts val="0"/>
              </a:spcBef>
              <a:spcAft>
                <a:spcPts val="0"/>
              </a:spcAft>
              <a:buClr>
                <a:srgbClr val="000000"/>
              </a:buClr>
              <a:buSzPts val="878"/>
              <a:buFont typeface="Arial"/>
              <a:buNone/>
            </a:pPr>
            <a:r>
              <a:rPr b="1" lang="en-US" sz="1117">
                <a:solidFill>
                  <a:schemeClr val="accent3"/>
                </a:solidFill>
                <a:latin typeface="Plus Jakarta Sans"/>
                <a:ea typeface="Plus Jakarta Sans"/>
                <a:cs typeface="Plus Jakarta Sans"/>
                <a:sym typeface="Plus Jakarta Sans"/>
              </a:rPr>
              <a:t>Make sure to replace “healthplan.</a:t>
            </a:r>
            <a:br>
              <a:rPr b="1" lang="en-US" sz="1117">
                <a:solidFill>
                  <a:schemeClr val="accent3"/>
                </a:solidFill>
                <a:latin typeface="Plus Jakarta Sans"/>
                <a:ea typeface="Plus Jakarta Sans"/>
                <a:cs typeface="Plus Jakarta Sans"/>
                <a:sym typeface="Plus Jakarta Sans"/>
              </a:rPr>
            </a:br>
            <a:r>
              <a:rPr b="1" lang="en-US" sz="1117">
                <a:solidFill>
                  <a:schemeClr val="accent3"/>
                </a:solidFill>
                <a:latin typeface="Plus Jakarta Sans"/>
                <a:ea typeface="Plus Jakarta Sans"/>
                <a:cs typeface="Plus Jakarta Sans"/>
                <a:sym typeface="Plus Jakarta Sans"/>
              </a:rPr>
              <a:t>crestnerhealth.com” with your domain name in each link before you post it.</a:t>
            </a:r>
            <a:r>
              <a:rPr b="1" lang="en-US" sz="1117">
                <a:solidFill>
                  <a:schemeClr val="accent3"/>
                </a:solidFill>
                <a:latin typeface="Plus Jakarta Sans"/>
                <a:ea typeface="Plus Jakarta Sans"/>
                <a:cs typeface="Plus Jakarta Sans"/>
                <a:sym typeface="Plus Jakarta Sans"/>
              </a:rPr>
              <a:t> </a:t>
            </a:r>
            <a:endParaRPr b="1" sz="1117">
              <a:solidFill>
                <a:schemeClr val="accent3"/>
              </a:solidFill>
              <a:latin typeface="Plus Jakarta Sans"/>
              <a:ea typeface="Plus Jakarta Sans"/>
              <a:cs typeface="Plus Jakarta Sans"/>
              <a:sym typeface="Plus Jakarta Sans"/>
            </a:endParaRPr>
          </a:p>
        </p:txBody>
      </p:sp>
      <p:grpSp>
        <p:nvGrpSpPr>
          <p:cNvPr id="1275" name="Google Shape;1275;p131"/>
          <p:cNvGrpSpPr/>
          <p:nvPr/>
        </p:nvGrpSpPr>
        <p:grpSpPr>
          <a:xfrm>
            <a:off x="11121583" y="2495199"/>
            <a:ext cx="544053" cy="544053"/>
            <a:chOff x="10294125" y="2443000"/>
            <a:chExt cx="681600" cy="681600"/>
          </a:xfrm>
        </p:grpSpPr>
        <p:sp>
          <p:nvSpPr>
            <p:cNvPr id="1276" name="Google Shape;1276;p131"/>
            <p:cNvSpPr/>
            <p:nvPr/>
          </p:nvSpPr>
          <p:spPr>
            <a:xfrm>
              <a:off x="10294125" y="2443000"/>
              <a:ext cx="681600" cy="681600"/>
            </a:xfrm>
            <a:prstGeom prst="ellipse">
              <a:avLst/>
            </a:prstGeom>
            <a:solidFill>
              <a:schemeClr val="accent2"/>
            </a:solidFill>
            <a:ln>
              <a:noFill/>
            </a:ln>
          </p:spPr>
          <p:txBody>
            <a:bodyPr anchorCtr="0" anchor="ctr" bIns="72975" lIns="72975" spcFirstLastPara="1" rIns="72975" wrap="square" tIns="72975">
              <a:noAutofit/>
            </a:bodyPr>
            <a:lstStyle/>
            <a:p>
              <a:pPr indent="0" lvl="0" marL="0" rtl="0" algn="l">
                <a:spcBef>
                  <a:spcPts val="0"/>
                </a:spcBef>
                <a:spcAft>
                  <a:spcPts val="0"/>
                </a:spcAft>
                <a:buNone/>
              </a:pPr>
              <a:r>
                <a:t/>
              </a:r>
              <a:endParaRPr/>
            </a:p>
          </p:txBody>
        </p:sp>
        <p:pic>
          <p:nvPicPr>
            <p:cNvPr id="1277" name="Google Shape;1277;p131"/>
            <p:cNvPicPr preferRelativeResize="0"/>
            <p:nvPr/>
          </p:nvPicPr>
          <p:blipFill>
            <a:blip r:embed="rId13">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